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9"/>
  </p:notesMasterIdLst>
  <p:handoutMasterIdLst>
    <p:handoutMasterId r:id="rId10"/>
  </p:handoutMasterIdLst>
  <p:sldIdLst>
    <p:sldId id="281" r:id="rId2"/>
    <p:sldId id="575" r:id="rId3"/>
    <p:sldId id="585" r:id="rId4"/>
    <p:sldId id="600" r:id="rId5"/>
    <p:sldId id="602" r:id="rId6"/>
    <p:sldId id="599" r:id="rId7"/>
    <p:sldId id="591" r:id="rId8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FF"/>
    <a:srgbClr val="6600FF"/>
    <a:srgbClr val="525252"/>
    <a:srgbClr val="FF33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9" autoAdjust="0"/>
    <p:restoredTop sz="86977" autoAdjust="0"/>
  </p:normalViewPr>
  <p:slideViewPr>
    <p:cSldViewPr>
      <p:cViewPr varScale="1">
        <p:scale>
          <a:sx n="99" d="100"/>
          <a:sy n="99" d="100"/>
        </p:scale>
        <p:origin x="21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29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30218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fld id="{FD750DF7-38AB-494E-B8DB-8FAD9D9D7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46125"/>
            <a:ext cx="4957762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6706"/>
            <a:ext cx="5335893" cy="446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30218"/>
            <a:ext cx="289066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7" tIns="48009" rIns="96017" bIns="4800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fld id="{DCCED097-FB3C-494A-BAE4-AA3185B42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EADDB-EF3A-4ADD-B708-5544C5E5CEE7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ED097-FB3C-494A-BAE4-AA3185B42DC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93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ED097-FB3C-494A-BAE4-AA3185B42DC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10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ED097-FB3C-494A-BAE4-AA3185B42DC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17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ED097-FB3C-494A-BAE4-AA3185B42DC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26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ED097-FB3C-494A-BAE4-AA3185B42DC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82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ED097-FB3C-494A-BAE4-AA3185B42DC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0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icture4_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C2D3-6BF5-465E-B233-EB5B76FA1A2A}" type="datetime1">
              <a:rPr lang="en-US"/>
              <a:pPr>
                <a:defRPr/>
              </a:pPr>
              <a:t>9/22/2022</a:t>
            </a:fld>
            <a:r>
              <a:rPr lang="en-GB"/>
              <a:t>23-05-06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6DA8E-2373-4BB7-BEC1-12C6EA4A7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98438"/>
            <a:ext cx="85883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66863"/>
            <a:ext cx="8569325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81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BFBFBF"/>
                </a:solidFill>
              </a:defRPr>
            </a:lvl1pPr>
          </a:lstStyle>
          <a:p>
            <a:pPr>
              <a:defRPr/>
            </a:pPr>
            <a:fld id="{7ADDEEB9-FF53-4153-8AB8-7156D89860F7}" type="datetime1">
              <a:rPr lang="en-US"/>
              <a:pPr>
                <a:defRPr/>
              </a:pPr>
              <a:t>9/22/2022</a:t>
            </a:fld>
            <a:r>
              <a:rPr lang="en-GB"/>
              <a:t>23-05-06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381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9481FC-8840-4C6B-A8F3-5C1DE51D6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ouglas.young@nhslothian.scot.nhs.uk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yresearchproject.org.uk/help/hlptemplatesfor.aspx" TargetMode="External"/><Relationship Id="rId5" Type="http://schemas.openxmlformats.org/officeDocument/2006/relationships/hyperlink" Target="mailto:Enquiries@accord.scot" TargetMode="External"/><Relationship Id="rId4" Type="http://schemas.openxmlformats.org/officeDocument/2006/relationships/hyperlink" Target="mailto:michael.adamson2@nhslothian.scot.nhs.u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/>
          </p:nvPr>
        </p:nvSpPr>
        <p:spPr>
          <a:xfrm>
            <a:off x="1835150" y="3398838"/>
            <a:ext cx="5399088" cy="1470025"/>
          </a:xfrm>
        </p:spPr>
        <p:txBody>
          <a:bodyPr/>
          <a:lstStyle/>
          <a:p>
            <a:pPr algn="ctr"/>
            <a:r>
              <a:rPr lang="en-GB" altLang="en-US" sz="2800" b="1" dirty="0">
                <a:cs typeface="Arial" charset="0"/>
              </a:rPr>
              <a:t>ACCORD Update Webinar:  </a:t>
            </a:r>
            <a:br>
              <a:rPr lang="en-GB" altLang="en-US" sz="2800" b="1" dirty="0">
                <a:cs typeface="Arial" charset="0"/>
              </a:rPr>
            </a:br>
            <a:r>
              <a:rPr lang="en-GB" altLang="en-US" sz="2800" b="1" dirty="0">
                <a:cs typeface="Arial" charset="0"/>
              </a:rPr>
              <a:t>Costing and Contracts</a:t>
            </a:r>
            <a:br>
              <a:rPr lang="en-GB" altLang="en-US" sz="2800" b="1" dirty="0">
                <a:cs typeface="Arial" charset="0"/>
              </a:rPr>
            </a:br>
            <a:br>
              <a:rPr lang="en-GB" altLang="en-US" sz="2800" b="1" dirty="0">
                <a:cs typeface="Arial" charset="0"/>
              </a:rPr>
            </a:br>
            <a:r>
              <a:rPr lang="en-GB" altLang="en-US" sz="2800" dirty="0">
                <a:cs typeface="Arial" charset="0"/>
              </a:rPr>
              <a:t>22</a:t>
            </a:r>
            <a:r>
              <a:rPr lang="en-GB" altLang="en-US" sz="2800" baseline="30000" dirty="0">
                <a:cs typeface="Arial" charset="0"/>
              </a:rPr>
              <a:t>nd</a:t>
            </a:r>
            <a:r>
              <a:rPr lang="en-GB" altLang="en-US" sz="2800" dirty="0">
                <a:cs typeface="Arial" charset="0"/>
              </a:rPr>
              <a:t> September </a:t>
            </a:r>
            <a:r>
              <a:rPr lang="en-GB" altLang="en-US" dirty="0">
                <a:cs typeface="Arial" charset="0"/>
              </a:rPr>
              <a:t>2022</a:t>
            </a:r>
            <a:br>
              <a:rPr lang="en-GB" altLang="en-US" dirty="0">
                <a:cs typeface="Arial" charset="0"/>
              </a:rPr>
            </a:br>
            <a:br>
              <a:rPr lang="en-GB" altLang="en-US" dirty="0">
                <a:cs typeface="Arial" charset="0"/>
              </a:rPr>
            </a:br>
            <a:r>
              <a:rPr lang="en-US" altLang="en-US" dirty="0">
                <a:cs typeface="Arial" charset="0"/>
              </a:rPr>
              <a:t>Dr Doug Young</a:t>
            </a:r>
            <a:br>
              <a:rPr lang="en-US" altLang="en-US" dirty="0">
                <a:cs typeface="Arial" charset="0"/>
              </a:rPr>
            </a:br>
            <a:r>
              <a:rPr lang="en-US" altLang="en-US" dirty="0">
                <a:cs typeface="Arial" charset="0"/>
              </a:rPr>
              <a:t>Principal R&amp;D Manager</a:t>
            </a:r>
            <a:br>
              <a:rPr lang="en-US" altLang="en-US" dirty="0">
                <a:cs typeface="Arial" charset="0"/>
              </a:rPr>
            </a:br>
            <a:br>
              <a:rPr lang="en-US" altLang="en-US" dirty="0">
                <a:cs typeface="Arial" charset="0"/>
              </a:rPr>
            </a:br>
            <a:br>
              <a:rPr lang="en-US" altLang="en-US" sz="2200" dirty="0">
                <a:cs typeface="Arial" charset="0"/>
              </a:rPr>
            </a:br>
            <a:br>
              <a:rPr lang="en-US" altLang="en-US" sz="2000" dirty="0">
                <a:cs typeface="Arial" charset="0"/>
              </a:rPr>
            </a:br>
            <a:endParaRPr lang="en-GB" altLang="en-US" sz="2000" dirty="0">
              <a:cs typeface="Arial" charset="0"/>
            </a:endParaRPr>
          </a:p>
        </p:txBody>
      </p:sp>
      <p:pic>
        <p:nvPicPr>
          <p:cNvPr id="5122" name="Picture 9" descr="The University of Edinburgh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endParaRPr lang="en-GB" altLang="en-US">
              <a:cs typeface="Arial" charset="0"/>
            </a:endParaRPr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569325" cy="5400823"/>
          </a:xfrm>
        </p:spPr>
        <p:txBody>
          <a:bodyPr/>
          <a:lstStyle/>
          <a:p>
            <a:pPr>
              <a:buFontTx/>
              <a:buNone/>
            </a:pPr>
            <a:endParaRPr lang="en-GB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b="1" dirty="0">
                <a:solidFill>
                  <a:schemeClr val="accent2"/>
                </a:solidFill>
              </a:rPr>
              <a:t>Overview of Contracts for Hosted Studies</a:t>
            </a:r>
          </a:p>
          <a:p>
            <a:pPr>
              <a:buFontTx/>
              <a:buNone/>
            </a:pPr>
            <a:endParaRPr lang="en-GB" sz="1200" b="1" dirty="0">
              <a:solidFill>
                <a:schemeClr val="accent2"/>
              </a:solidFill>
            </a:endParaRPr>
          </a:p>
          <a:p>
            <a:r>
              <a:rPr lang="en-GB" dirty="0"/>
              <a:t>Confidentiality Agreements</a:t>
            </a:r>
          </a:p>
          <a:p>
            <a:r>
              <a:rPr lang="en-GB" dirty="0"/>
              <a:t>Commercially Sponsored Study Agreements</a:t>
            </a:r>
          </a:p>
          <a:p>
            <a:r>
              <a:rPr lang="en-GB" dirty="0"/>
              <a:t>Non-commercially Sponsored Study Agreements</a:t>
            </a:r>
          </a:p>
        </p:txBody>
      </p:sp>
      <p:pic>
        <p:nvPicPr>
          <p:cNvPr id="8195" name="Picture 9" descr="The University of Edinburgh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endParaRPr lang="en-GB" altLang="en-US">
              <a:cs typeface="Arial" charset="0"/>
            </a:endParaRPr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569325" cy="5400823"/>
          </a:xfrm>
        </p:spPr>
        <p:txBody>
          <a:bodyPr/>
          <a:lstStyle/>
          <a:p>
            <a:pPr>
              <a:buFontTx/>
              <a:buNone/>
            </a:pPr>
            <a:endParaRPr lang="en-GB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b="1" dirty="0">
                <a:solidFill>
                  <a:schemeClr val="accent2"/>
                </a:solidFill>
              </a:rPr>
              <a:t>Confidentiality Agreements (CDA/NDA)</a:t>
            </a:r>
          </a:p>
          <a:p>
            <a:pPr>
              <a:buFontTx/>
              <a:buNone/>
            </a:pPr>
            <a:endParaRPr lang="en-GB" sz="1200" b="1" dirty="0">
              <a:solidFill>
                <a:schemeClr val="accent2"/>
              </a:solidFill>
            </a:endParaRPr>
          </a:p>
          <a:p>
            <a:r>
              <a:rPr lang="en-GB" dirty="0"/>
              <a:t>Used by companies prior to feasibility</a:t>
            </a:r>
          </a:p>
          <a:p>
            <a:r>
              <a:rPr lang="en-GB" dirty="0"/>
              <a:t>Parties should be company (or their CRO)  and the Board</a:t>
            </a:r>
          </a:p>
          <a:p>
            <a:r>
              <a:rPr lang="en-GB" dirty="0"/>
              <a:t>All different even within a company!</a:t>
            </a:r>
          </a:p>
          <a:p>
            <a:r>
              <a:rPr lang="en-GB" dirty="0"/>
              <a:t>Generic or master CDAs</a:t>
            </a:r>
          </a:p>
          <a:p>
            <a:r>
              <a:rPr lang="en-GB" dirty="0"/>
              <a:t>Model CDA (</a:t>
            </a:r>
            <a:r>
              <a:rPr lang="en-GB" dirty="0" err="1"/>
              <a:t>mCDA</a:t>
            </a:r>
            <a:r>
              <a:rPr lang="en-GB" dirty="0"/>
              <a:t>)</a:t>
            </a:r>
          </a:p>
        </p:txBody>
      </p:sp>
      <p:pic>
        <p:nvPicPr>
          <p:cNvPr id="8195" name="Picture 9" descr="The University of Edinburgh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972" y="5589240"/>
            <a:ext cx="10795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endParaRPr lang="en-GB" altLang="en-US">
              <a:cs typeface="Arial" charset="0"/>
            </a:endParaRPr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569325" cy="5400823"/>
          </a:xfrm>
        </p:spPr>
        <p:txBody>
          <a:bodyPr/>
          <a:lstStyle/>
          <a:p>
            <a:pPr>
              <a:buFontTx/>
              <a:buNone/>
            </a:pPr>
            <a:endParaRPr lang="en-GB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sz="2800" b="1" dirty="0">
                <a:solidFill>
                  <a:schemeClr val="accent2"/>
                </a:solidFill>
              </a:rPr>
              <a:t>Commercially Sponsored Study Agreements</a:t>
            </a:r>
          </a:p>
          <a:p>
            <a:pPr>
              <a:buFontTx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r>
              <a:rPr lang="en-GB" sz="2400" dirty="0"/>
              <a:t>Now largely templated</a:t>
            </a:r>
          </a:p>
          <a:p>
            <a:r>
              <a:rPr lang="en-GB" sz="2400" dirty="0"/>
              <a:t>Suite of model agreements for different types of study</a:t>
            </a:r>
          </a:p>
          <a:p>
            <a:r>
              <a:rPr lang="en-GB" sz="2400" dirty="0"/>
              <a:t>Now UK wide</a:t>
            </a:r>
          </a:p>
          <a:p>
            <a:r>
              <a:rPr lang="en-GB" sz="2400" dirty="0"/>
              <a:t>Expected to be used unmodified (HRA waiver)</a:t>
            </a:r>
          </a:p>
          <a:p>
            <a:r>
              <a:rPr lang="en-GB" sz="2400" dirty="0"/>
              <a:t>Result of negotiation between companies, </a:t>
            </a:r>
            <a:r>
              <a:rPr lang="en-GB" sz="2400" dirty="0" err="1"/>
              <a:t>DoH</a:t>
            </a:r>
            <a:r>
              <a:rPr lang="en-GB" sz="2400" dirty="0"/>
              <a:t>, HRA and Devolved Nations</a:t>
            </a:r>
          </a:p>
          <a:p>
            <a:r>
              <a:rPr lang="en-GB" sz="2400" dirty="0"/>
              <a:t>Reviewed regularly by the 4 Nations Contracting Leads Group</a:t>
            </a:r>
          </a:p>
          <a:p>
            <a:pPr lvl="1"/>
            <a:endParaRPr lang="en-GB" sz="400" dirty="0"/>
          </a:p>
          <a:p>
            <a:endParaRPr lang="en-GB" sz="2000" dirty="0"/>
          </a:p>
          <a:p>
            <a:pPr>
              <a:spcBef>
                <a:spcPts val="0"/>
              </a:spcBef>
              <a:buNone/>
            </a:pPr>
            <a:endParaRPr lang="en-GB" sz="2000" dirty="0"/>
          </a:p>
        </p:txBody>
      </p:sp>
      <p:pic>
        <p:nvPicPr>
          <p:cNvPr id="8195" name="Picture 9" descr="The University of Edinburgh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972" y="5589240"/>
            <a:ext cx="10795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710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endParaRPr lang="en-GB" altLang="en-US">
              <a:cs typeface="Arial" charset="0"/>
            </a:endParaRPr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569325" cy="5400823"/>
          </a:xfrm>
        </p:spPr>
        <p:txBody>
          <a:bodyPr/>
          <a:lstStyle/>
          <a:p>
            <a:pPr>
              <a:buFontTx/>
              <a:buNone/>
            </a:pPr>
            <a:endParaRPr lang="en-GB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b="1" dirty="0">
                <a:solidFill>
                  <a:schemeClr val="accent2"/>
                </a:solidFill>
              </a:rPr>
              <a:t>Non-commercial Study Agreements</a:t>
            </a:r>
          </a:p>
          <a:p>
            <a:pPr>
              <a:buFontTx/>
              <a:buNone/>
            </a:pPr>
            <a:endParaRPr lang="en-GB" sz="2000" b="1" dirty="0">
              <a:solidFill>
                <a:schemeClr val="accent2"/>
              </a:solidFill>
            </a:endParaRPr>
          </a:p>
          <a:p>
            <a:r>
              <a:rPr lang="en-GB" sz="2600" dirty="0"/>
              <a:t>Model Non-commercial Agreement (</a:t>
            </a:r>
            <a:r>
              <a:rPr lang="en-GB" sz="2600" dirty="0" err="1"/>
              <a:t>mNCA</a:t>
            </a:r>
            <a:r>
              <a:rPr lang="en-GB" sz="2600" dirty="0"/>
              <a:t>) – used for IRAS study types 1 to 4 (interventional studies)</a:t>
            </a:r>
          </a:p>
          <a:p>
            <a:r>
              <a:rPr lang="en-GB" sz="2600" dirty="0"/>
              <a:t>Localised Organisation Information Document (LOID) – used for IRAS study types 5 to 9 (non-interventional studies)</a:t>
            </a:r>
          </a:p>
          <a:p>
            <a:r>
              <a:rPr lang="en-GB" sz="2600" dirty="0"/>
              <a:t>Participant Identification Centre Agreements (PIC) – either site to PIC </a:t>
            </a:r>
            <a:r>
              <a:rPr lang="en-GB" sz="2600"/>
              <a:t>or Sponsor </a:t>
            </a:r>
            <a:r>
              <a:rPr lang="en-GB" sz="2600" dirty="0"/>
              <a:t>to PIC</a:t>
            </a:r>
          </a:p>
          <a:p>
            <a:pPr>
              <a:spcBef>
                <a:spcPts val="0"/>
              </a:spcBef>
              <a:buNone/>
            </a:pPr>
            <a:endParaRPr lang="en-GB" sz="2000" dirty="0"/>
          </a:p>
        </p:txBody>
      </p:sp>
      <p:pic>
        <p:nvPicPr>
          <p:cNvPr id="8195" name="Picture 9" descr="The University of Edinburgh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972" y="5589240"/>
            <a:ext cx="10795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950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endParaRPr lang="en-GB" altLang="en-US">
              <a:cs typeface="Arial" charset="0"/>
            </a:endParaRPr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569325" cy="5400823"/>
          </a:xfrm>
        </p:spPr>
        <p:txBody>
          <a:bodyPr/>
          <a:lstStyle/>
          <a:p>
            <a:pPr>
              <a:buFontTx/>
              <a:buNone/>
            </a:pPr>
            <a:endParaRPr lang="en-GB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chemeClr val="accent2"/>
                </a:solidFill>
              </a:rPr>
              <a:t>NHS Lothian R&amp;D Contract Contacts</a:t>
            </a:r>
          </a:p>
          <a:p>
            <a:pPr>
              <a:buFontTx/>
              <a:buNone/>
            </a:pPr>
            <a:endParaRPr lang="en-GB" sz="1200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</a:rPr>
              <a:t>Dr Doug Young, Principal R&amp;D Manager, </a:t>
            </a:r>
            <a:r>
              <a:rPr lang="en-GB" sz="2000" dirty="0">
                <a:solidFill>
                  <a:srgbClr val="000000"/>
                </a:solidFill>
                <a:hlinkClick r:id="rId3"/>
              </a:rPr>
              <a:t>douglas.young@nhslothian.scot.nhs.uk</a:t>
            </a: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rgbClr val="000000"/>
                </a:solidFill>
              </a:rPr>
              <a:t>Michael Adamson, Contracts Manager, </a:t>
            </a:r>
            <a:r>
              <a:rPr lang="en-GB" sz="2000" dirty="0">
                <a:solidFill>
                  <a:srgbClr val="000000"/>
                </a:solidFill>
                <a:hlinkClick r:id="rId4"/>
              </a:rPr>
              <a:t>michael.adamson2@nhslothian.scot.nhs.uk</a:t>
            </a:r>
            <a:endParaRPr lang="en-GB" sz="20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000000"/>
              </a:solidFill>
              <a:hlinkClick r:id="rId5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000099"/>
                </a:solidFill>
              </a:rPr>
              <a:t>Model Agreements and Guidance Notes 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/>
              <a:t> </a:t>
            </a:r>
            <a:r>
              <a:rPr lang="en-GB" sz="2400" dirty="0">
                <a:hlinkClick r:id="rId6"/>
              </a:rPr>
              <a:t>https://www.myresearchproject.org.uk/help/hlptemplatesfor.aspx</a:t>
            </a:r>
            <a:endParaRPr lang="en-GB" sz="2400" dirty="0"/>
          </a:p>
          <a:p>
            <a:pPr>
              <a:spcBef>
                <a:spcPts val="0"/>
              </a:spcBef>
              <a:buNone/>
            </a:pPr>
            <a:endParaRPr lang="en-GB" sz="2400" dirty="0"/>
          </a:p>
        </p:txBody>
      </p:sp>
      <p:pic>
        <p:nvPicPr>
          <p:cNvPr id="8195" name="Picture 9" descr="The University of Edinburgh hom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5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br>
              <a:rPr lang="en-GB" altLang="en-US">
                <a:cs typeface="Arial" charset="0"/>
              </a:rPr>
            </a:br>
            <a:endParaRPr lang="en-GB" altLang="en-US">
              <a:cs typeface="Arial" charset="0"/>
            </a:endParaRPr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569325" cy="5400823"/>
          </a:xfrm>
        </p:spPr>
        <p:txBody>
          <a:bodyPr/>
          <a:lstStyle/>
          <a:p>
            <a:pPr>
              <a:buFontTx/>
              <a:buNone/>
            </a:pPr>
            <a:endParaRPr lang="en-GB" sz="36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GB" sz="1200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  <a:buNone/>
            </a:pPr>
            <a:endParaRPr lang="en-GB" sz="2400" dirty="0"/>
          </a:p>
        </p:txBody>
      </p:sp>
      <p:pic>
        <p:nvPicPr>
          <p:cNvPr id="8195" name="Picture 9" descr="The University of Edinburgh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397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Question mark 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109" y="2122488"/>
            <a:ext cx="6660232" cy="39579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21650</TotalTime>
  <Words>295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2_Default Design</vt:lpstr>
      <vt:lpstr>ACCORD Update Webinar:   Costing and Contracts  22nd September 2022  Dr Doug Young Principal R&amp;D Manager    </vt:lpstr>
      <vt:lpstr>     </vt:lpstr>
      <vt:lpstr>     </vt:lpstr>
      <vt:lpstr>     </vt:lpstr>
      <vt:lpstr>     </vt:lpstr>
      <vt:lpstr>     </vt:lpstr>
      <vt:lpstr>     </vt:lpstr>
    </vt:vector>
  </TitlesOfParts>
  <Company>n/a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 Rickman</dc:creator>
  <cp:lastModifiedBy>Young, Douglas</cp:lastModifiedBy>
  <cp:revision>821</cp:revision>
  <cp:lastPrinted>2020-01-13T09:34:36Z</cp:lastPrinted>
  <dcterms:created xsi:type="dcterms:W3CDTF">2006-05-22T19:18:17Z</dcterms:created>
  <dcterms:modified xsi:type="dcterms:W3CDTF">2022-09-22T09:34:17Z</dcterms:modified>
</cp:coreProperties>
</file>